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58" r:id="rId5"/>
    <p:sldId id="260" r:id="rId6"/>
    <p:sldId id="261" r:id="rId7"/>
    <p:sldId id="263" r:id="rId8"/>
    <p:sldId id="264" r:id="rId9"/>
    <p:sldId id="267" r:id="rId10"/>
    <p:sldId id="266" r:id="rId11"/>
    <p:sldId id="268" r:id="rId12"/>
    <p:sldId id="269" r:id="rId13"/>
    <p:sldId id="270" r:id="rId14"/>
    <p:sldId id="27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7" d="100"/>
          <a:sy n="77" d="100"/>
        </p:scale>
        <p:origin x="883"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gif>
</file>

<file path=ppt/media/image11.png>
</file>

<file path=ppt/media/image2.gif>
</file>

<file path=ppt/media/image3.png>
</file>

<file path=ppt/media/image4.png>
</file>

<file path=ppt/media/image5.gif>
</file>

<file path=ppt/media/image6.gif>
</file>

<file path=ppt/media/image7.gif>
</file>

<file path=ppt/media/image8.gi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06937-21E9-4E99-E5E1-5AE250A7DA64}"/>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B6BA7D67-A574-9C8B-C068-05D19FD937A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E002483D-40DD-6C2E-933C-EBA27F92A1E2}"/>
              </a:ext>
            </a:extLst>
          </p:cNvPr>
          <p:cNvSpPr>
            <a:spLocks noGrp="1"/>
          </p:cNvSpPr>
          <p:nvPr>
            <p:ph type="dt" sz="half" idx="10"/>
          </p:nvPr>
        </p:nvSpPr>
        <p:spPr/>
        <p:txBody>
          <a:bodyPr/>
          <a:lstStyle/>
          <a:p>
            <a:fld id="{AA8D6167-F7BB-4990-B5F7-3D8A9F28121C}" type="datetimeFigureOut">
              <a:rPr lang="en-GB" smtClean="0"/>
              <a:t>28/08/2025</a:t>
            </a:fld>
            <a:endParaRPr lang="en-GB"/>
          </a:p>
        </p:txBody>
      </p:sp>
      <p:sp>
        <p:nvSpPr>
          <p:cNvPr id="5" name="Footer Placeholder 4">
            <a:extLst>
              <a:ext uri="{FF2B5EF4-FFF2-40B4-BE49-F238E27FC236}">
                <a16:creationId xmlns:a16="http://schemas.microsoft.com/office/drawing/2014/main" id="{503CC200-A2E2-6A65-4351-7CBC6799FAE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4753FB7-637C-445C-A77E-06733C0192B3}"/>
              </a:ext>
            </a:extLst>
          </p:cNvPr>
          <p:cNvSpPr>
            <a:spLocks noGrp="1"/>
          </p:cNvSpPr>
          <p:nvPr>
            <p:ph type="sldNum" sz="quarter" idx="12"/>
          </p:nvPr>
        </p:nvSpPr>
        <p:spPr/>
        <p:txBody>
          <a:bodyPr/>
          <a:lstStyle/>
          <a:p>
            <a:fld id="{77E63576-D308-4D08-8279-DDF0161686C8}" type="slidenum">
              <a:rPr lang="en-GB" smtClean="0"/>
              <a:t>‹#›</a:t>
            </a:fld>
            <a:endParaRPr lang="en-GB"/>
          </a:p>
        </p:txBody>
      </p:sp>
    </p:spTree>
    <p:extLst>
      <p:ext uri="{BB962C8B-B14F-4D97-AF65-F5344CB8AC3E}">
        <p14:creationId xmlns:p14="http://schemas.microsoft.com/office/powerpoint/2010/main" val="36645469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4534A-4CEB-BAA7-CB90-84B377DE585B}"/>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EF3C4EC5-1C83-E3A2-2BC5-89DD1B9ABE95}"/>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74FF5B0C-0CF7-60F0-8EF1-B39C2C97CFEA}"/>
              </a:ext>
            </a:extLst>
          </p:cNvPr>
          <p:cNvSpPr>
            <a:spLocks noGrp="1"/>
          </p:cNvSpPr>
          <p:nvPr>
            <p:ph type="dt" sz="half" idx="10"/>
          </p:nvPr>
        </p:nvSpPr>
        <p:spPr/>
        <p:txBody>
          <a:bodyPr/>
          <a:lstStyle/>
          <a:p>
            <a:fld id="{AA8D6167-F7BB-4990-B5F7-3D8A9F28121C}" type="datetimeFigureOut">
              <a:rPr lang="en-GB" smtClean="0"/>
              <a:t>28/08/2025</a:t>
            </a:fld>
            <a:endParaRPr lang="en-GB"/>
          </a:p>
        </p:txBody>
      </p:sp>
      <p:sp>
        <p:nvSpPr>
          <p:cNvPr id="5" name="Footer Placeholder 4">
            <a:extLst>
              <a:ext uri="{FF2B5EF4-FFF2-40B4-BE49-F238E27FC236}">
                <a16:creationId xmlns:a16="http://schemas.microsoft.com/office/drawing/2014/main" id="{9B2F9709-141E-74EE-7C9A-23BC4AA485C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4D41279-66E8-5FFB-2EAA-08230A39D40B}"/>
              </a:ext>
            </a:extLst>
          </p:cNvPr>
          <p:cNvSpPr>
            <a:spLocks noGrp="1"/>
          </p:cNvSpPr>
          <p:nvPr>
            <p:ph type="sldNum" sz="quarter" idx="12"/>
          </p:nvPr>
        </p:nvSpPr>
        <p:spPr/>
        <p:txBody>
          <a:bodyPr/>
          <a:lstStyle/>
          <a:p>
            <a:fld id="{77E63576-D308-4D08-8279-DDF0161686C8}" type="slidenum">
              <a:rPr lang="en-GB" smtClean="0"/>
              <a:t>‹#›</a:t>
            </a:fld>
            <a:endParaRPr lang="en-GB"/>
          </a:p>
        </p:txBody>
      </p:sp>
    </p:spTree>
    <p:extLst>
      <p:ext uri="{BB962C8B-B14F-4D97-AF65-F5344CB8AC3E}">
        <p14:creationId xmlns:p14="http://schemas.microsoft.com/office/powerpoint/2010/main" val="36324710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3A4588-97F8-2FFA-CD92-668A148705AC}"/>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3C4B3E59-38CF-DA4B-DF03-B9CAD0BE6FB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4BECB87A-1471-41B2-D1F9-2BF3EFACBF3E}"/>
              </a:ext>
            </a:extLst>
          </p:cNvPr>
          <p:cNvSpPr>
            <a:spLocks noGrp="1"/>
          </p:cNvSpPr>
          <p:nvPr>
            <p:ph type="dt" sz="half" idx="10"/>
          </p:nvPr>
        </p:nvSpPr>
        <p:spPr/>
        <p:txBody>
          <a:bodyPr/>
          <a:lstStyle/>
          <a:p>
            <a:fld id="{AA8D6167-F7BB-4990-B5F7-3D8A9F28121C}" type="datetimeFigureOut">
              <a:rPr lang="en-GB" smtClean="0"/>
              <a:t>28/08/2025</a:t>
            </a:fld>
            <a:endParaRPr lang="en-GB"/>
          </a:p>
        </p:txBody>
      </p:sp>
      <p:sp>
        <p:nvSpPr>
          <p:cNvPr id="5" name="Footer Placeholder 4">
            <a:extLst>
              <a:ext uri="{FF2B5EF4-FFF2-40B4-BE49-F238E27FC236}">
                <a16:creationId xmlns:a16="http://schemas.microsoft.com/office/drawing/2014/main" id="{3C5C9442-9310-6629-4BB9-BEDB0274916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2E253B6-1C1D-4D74-2725-9001BC810850}"/>
              </a:ext>
            </a:extLst>
          </p:cNvPr>
          <p:cNvSpPr>
            <a:spLocks noGrp="1"/>
          </p:cNvSpPr>
          <p:nvPr>
            <p:ph type="sldNum" sz="quarter" idx="12"/>
          </p:nvPr>
        </p:nvSpPr>
        <p:spPr/>
        <p:txBody>
          <a:bodyPr/>
          <a:lstStyle/>
          <a:p>
            <a:fld id="{77E63576-D308-4D08-8279-DDF0161686C8}" type="slidenum">
              <a:rPr lang="en-GB" smtClean="0"/>
              <a:t>‹#›</a:t>
            </a:fld>
            <a:endParaRPr lang="en-GB"/>
          </a:p>
        </p:txBody>
      </p:sp>
    </p:spTree>
    <p:extLst>
      <p:ext uri="{BB962C8B-B14F-4D97-AF65-F5344CB8AC3E}">
        <p14:creationId xmlns:p14="http://schemas.microsoft.com/office/powerpoint/2010/main" val="5166709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981F3-D87C-2BC2-3163-CBC2B34EAA52}"/>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A18F72E0-9C66-D61E-EB38-FDEC27A41BA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69DEA425-8E59-6319-B984-A357F1CF7F71}"/>
              </a:ext>
            </a:extLst>
          </p:cNvPr>
          <p:cNvSpPr>
            <a:spLocks noGrp="1"/>
          </p:cNvSpPr>
          <p:nvPr>
            <p:ph type="dt" sz="half" idx="10"/>
          </p:nvPr>
        </p:nvSpPr>
        <p:spPr/>
        <p:txBody>
          <a:bodyPr/>
          <a:lstStyle/>
          <a:p>
            <a:fld id="{AA8D6167-F7BB-4990-B5F7-3D8A9F28121C}" type="datetimeFigureOut">
              <a:rPr lang="en-GB" smtClean="0"/>
              <a:t>28/08/2025</a:t>
            </a:fld>
            <a:endParaRPr lang="en-GB"/>
          </a:p>
        </p:txBody>
      </p:sp>
      <p:sp>
        <p:nvSpPr>
          <p:cNvPr id="5" name="Footer Placeholder 4">
            <a:extLst>
              <a:ext uri="{FF2B5EF4-FFF2-40B4-BE49-F238E27FC236}">
                <a16:creationId xmlns:a16="http://schemas.microsoft.com/office/drawing/2014/main" id="{ED15993B-FCCC-0872-003A-C85DF9AD6C2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8858B75-EFC5-4C8A-A6A9-E9FE4DD13F55}"/>
              </a:ext>
            </a:extLst>
          </p:cNvPr>
          <p:cNvSpPr>
            <a:spLocks noGrp="1"/>
          </p:cNvSpPr>
          <p:nvPr>
            <p:ph type="sldNum" sz="quarter" idx="12"/>
          </p:nvPr>
        </p:nvSpPr>
        <p:spPr/>
        <p:txBody>
          <a:bodyPr/>
          <a:lstStyle/>
          <a:p>
            <a:fld id="{77E63576-D308-4D08-8279-DDF0161686C8}" type="slidenum">
              <a:rPr lang="en-GB" smtClean="0"/>
              <a:t>‹#›</a:t>
            </a:fld>
            <a:endParaRPr lang="en-GB"/>
          </a:p>
        </p:txBody>
      </p:sp>
    </p:spTree>
    <p:extLst>
      <p:ext uri="{BB962C8B-B14F-4D97-AF65-F5344CB8AC3E}">
        <p14:creationId xmlns:p14="http://schemas.microsoft.com/office/powerpoint/2010/main" val="2325003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8673-A362-5AAD-D492-9B66C30EFC7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BB069C3D-AC07-B91D-A054-B5E32FB5E3C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BAC93CB-9056-E299-B39E-9BC66EBC6AD2}"/>
              </a:ext>
            </a:extLst>
          </p:cNvPr>
          <p:cNvSpPr>
            <a:spLocks noGrp="1"/>
          </p:cNvSpPr>
          <p:nvPr>
            <p:ph type="dt" sz="half" idx="10"/>
          </p:nvPr>
        </p:nvSpPr>
        <p:spPr/>
        <p:txBody>
          <a:bodyPr/>
          <a:lstStyle/>
          <a:p>
            <a:fld id="{AA8D6167-F7BB-4990-B5F7-3D8A9F28121C}" type="datetimeFigureOut">
              <a:rPr lang="en-GB" smtClean="0"/>
              <a:t>28/08/2025</a:t>
            </a:fld>
            <a:endParaRPr lang="en-GB"/>
          </a:p>
        </p:txBody>
      </p:sp>
      <p:sp>
        <p:nvSpPr>
          <p:cNvPr id="5" name="Footer Placeholder 4">
            <a:extLst>
              <a:ext uri="{FF2B5EF4-FFF2-40B4-BE49-F238E27FC236}">
                <a16:creationId xmlns:a16="http://schemas.microsoft.com/office/drawing/2014/main" id="{76AB84EC-66E2-0CB9-A5BE-201BEE3F131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5881CB8-8560-E21C-992F-E9A17B1FC998}"/>
              </a:ext>
            </a:extLst>
          </p:cNvPr>
          <p:cNvSpPr>
            <a:spLocks noGrp="1"/>
          </p:cNvSpPr>
          <p:nvPr>
            <p:ph type="sldNum" sz="quarter" idx="12"/>
          </p:nvPr>
        </p:nvSpPr>
        <p:spPr/>
        <p:txBody>
          <a:bodyPr/>
          <a:lstStyle/>
          <a:p>
            <a:fld id="{77E63576-D308-4D08-8279-DDF0161686C8}" type="slidenum">
              <a:rPr lang="en-GB" smtClean="0"/>
              <a:t>‹#›</a:t>
            </a:fld>
            <a:endParaRPr lang="en-GB"/>
          </a:p>
        </p:txBody>
      </p:sp>
    </p:spTree>
    <p:extLst>
      <p:ext uri="{BB962C8B-B14F-4D97-AF65-F5344CB8AC3E}">
        <p14:creationId xmlns:p14="http://schemas.microsoft.com/office/powerpoint/2010/main" val="8794140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3494A-32F3-001F-9FF1-2A0AC8C99FC8}"/>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A6ED9854-757C-8CE4-422B-BF5E4ED9A6B5}"/>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B67B6ED8-EB5C-57DC-7AB1-5F7AEA2D9E9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FDA835BB-C8FD-AC8D-B51F-22B8C8F5382B}"/>
              </a:ext>
            </a:extLst>
          </p:cNvPr>
          <p:cNvSpPr>
            <a:spLocks noGrp="1"/>
          </p:cNvSpPr>
          <p:nvPr>
            <p:ph type="dt" sz="half" idx="10"/>
          </p:nvPr>
        </p:nvSpPr>
        <p:spPr/>
        <p:txBody>
          <a:bodyPr/>
          <a:lstStyle/>
          <a:p>
            <a:fld id="{AA8D6167-F7BB-4990-B5F7-3D8A9F28121C}" type="datetimeFigureOut">
              <a:rPr lang="en-GB" smtClean="0"/>
              <a:t>28/08/2025</a:t>
            </a:fld>
            <a:endParaRPr lang="en-GB"/>
          </a:p>
        </p:txBody>
      </p:sp>
      <p:sp>
        <p:nvSpPr>
          <p:cNvPr id="6" name="Footer Placeholder 5">
            <a:extLst>
              <a:ext uri="{FF2B5EF4-FFF2-40B4-BE49-F238E27FC236}">
                <a16:creationId xmlns:a16="http://schemas.microsoft.com/office/drawing/2014/main" id="{AA35E447-09E9-3556-5C2F-E31014662FE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488FD30-1388-AFF9-7420-576D9EBCEB85}"/>
              </a:ext>
            </a:extLst>
          </p:cNvPr>
          <p:cNvSpPr>
            <a:spLocks noGrp="1"/>
          </p:cNvSpPr>
          <p:nvPr>
            <p:ph type="sldNum" sz="quarter" idx="12"/>
          </p:nvPr>
        </p:nvSpPr>
        <p:spPr/>
        <p:txBody>
          <a:bodyPr/>
          <a:lstStyle/>
          <a:p>
            <a:fld id="{77E63576-D308-4D08-8279-DDF0161686C8}" type="slidenum">
              <a:rPr lang="en-GB" smtClean="0"/>
              <a:t>‹#›</a:t>
            </a:fld>
            <a:endParaRPr lang="en-GB"/>
          </a:p>
        </p:txBody>
      </p:sp>
    </p:spTree>
    <p:extLst>
      <p:ext uri="{BB962C8B-B14F-4D97-AF65-F5344CB8AC3E}">
        <p14:creationId xmlns:p14="http://schemas.microsoft.com/office/powerpoint/2010/main" val="1682456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527E8-1001-65C3-61DF-AD7727FA4926}"/>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DEC0BF87-61D4-40D4-86E2-1765FA730CF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D56E8111-F15D-CC34-A6C7-492A1A487CF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6FA8D577-9C11-623E-E3E0-7384C061958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FC229DB-C926-CD1D-4D65-3D30B9845017}"/>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47E65033-ED95-6AEE-5129-942B2C8FC6D9}"/>
              </a:ext>
            </a:extLst>
          </p:cNvPr>
          <p:cNvSpPr>
            <a:spLocks noGrp="1"/>
          </p:cNvSpPr>
          <p:nvPr>
            <p:ph type="dt" sz="half" idx="10"/>
          </p:nvPr>
        </p:nvSpPr>
        <p:spPr/>
        <p:txBody>
          <a:bodyPr/>
          <a:lstStyle/>
          <a:p>
            <a:fld id="{AA8D6167-F7BB-4990-B5F7-3D8A9F28121C}" type="datetimeFigureOut">
              <a:rPr lang="en-GB" smtClean="0"/>
              <a:t>28/08/2025</a:t>
            </a:fld>
            <a:endParaRPr lang="en-GB"/>
          </a:p>
        </p:txBody>
      </p:sp>
      <p:sp>
        <p:nvSpPr>
          <p:cNvPr id="8" name="Footer Placeholder 7">
            <a:extLst>
              <a:ext uri="{FF2B5EF4-FFF2-40B4-BE49-F238E27FC236}">
                <a16:creationId xmlns:a16="http://schemas.microsoft.com/office/drawing/2014/main" id="{1A8D9D17-5F8E-2C61-8211-A4F8F58BD9A6}"/>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67EDAAFA-A96C-5079-7E4B-F29E8CAA1DAD}"/>
              </a:ext>
            </a:extLst>
          </p:cNvPr>
          <p:cNvSpPr>
            <a:spLocks noGrp="1"/>
          </p:cNvSpPr>
          <p:nvPr>
            <p:ph type="sldNum" sz="quarter" idx="12"/>
          </p:nvPr>
        </p:nvSpPr>
        <p:spPr/>
        <p:txBody>
          <a:bodyPr/>
          <a:lstStyle/>
          <a:p>
            <a:fld id="{77E63576-D308-4D08-8279-DDF0161686C8}" type="slidenum">
              <a:rPr lang="en-GB" smtClean="0"/>
              <a:t>‹#›</a:t>
            </a:fld>
            <a:endParaRPr lang="en-GB"/>
          </a:p>
        </p:txBody>
      </p:sp>
    </p:spTree>
    <p:extLst>
      <p:ext uri="{BB962C8B-B14F-4D97-AF65-F5344CB8AC3E}">
        <p14:creationId xmlns:p14="http://schemas.microsoft.com/office/powerpoint/2010/main" val="6542903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7A1DA2-5395-F9ED-BEF8-A6274DE9DC47}"/>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4BD620E9-03C7-F9E6-BAAB-FE3C90FF2313}"/>
              </a:ext>
            </a:extLst>
          </p:cNvPr>
          <p:cNvSpPr>
            <a:spLocks noGrp="1"/>
          </p:cNvSpPr>
          <p:nvPr>
            <p:ph type="dt" sz="half" idx="10"/>
          </p:nvPr>
        </p:nvSpPr>
        <p:spPr/>
        <p:txBody>
          <a:bodyPr/>
          <a:lstStyle/>
          <a:p>
            <a:fld id="{AA8D6167-F7BB-4990-B5F7-3D8A9F28121C}" type="datetimeFigureOut">
              <a:rPr lang="en-GB" smtClean="0"/>
              <a:t>28/08/2025</a:t>
            </a:fld>
            <a:endParaRPr lang="en-GB"/>
          </a:p>
        </p:txBody>
      </p:sp>
      <p:sp>
        <p:nvSpPr>
          <p:cNvPr id="4" name="Footer Placeholder 3">
            <a:extLst>
              <a:ext uri="{FF2B5EF4-FFF2-40B4-BE49-F238E27FC236}">
                <a16:creationId xmlns:a16="http://schemas.microsoft.com/office/drawing/2014/main" id="{E91ED827-C259-0F90-23B0-EE6B381058D6}"/>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3BA7ED81-1264-F5B2-BD76-C9EF78C6D9F1}"/>
              </a:ext>
            </a:extLst>
          </p:cNvPr>
          <p:cNvSpPr>
            <a:spLocks noGrp="1"/>
          </p:cNvSpPr>
          <p:nvPr>
            <p:ph type="sldNum" sz="quarter" idx="12"/>
          </p:nvPr>
        </p:nvSpPr>
        <p:spPr/>
        <p:txBody>
          <a:bodyPr/>
          <a:lstStyle/>
          <a:p>
            <a:fld id="{77E63576-D308-4D08-8279-DDF0161686C8}" type="slidenum">
              <a:rPr lang="en-GB" smtClean="0"/>
              <a:t>‹#›</a:t>
            </a:fld>
            <a:endParaRPr lang="en-GB"/>
          </a:p>
        </p:txBody>
      </p:sp>
    </p:spTree>
    <p:extLst>
      <p:ext uri="{BB962C8B-B14F-4D97-AF65-F5344CB8AC3E}">
        <p14:creationId xmlns:p14="http://schemas.microsoft.com/office/powerpoint/2010/main" val="31163170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1B86D88-AFE5-7C48-5200-31D17C5108C2}"/>
              </a:ext>
            </a:extLst>
          </p:cNvPr>
          <p:cNvSpPr>
            <a:spLocks noGrp="1"/>
          </p:cNvSpPr>
          <p:nvPr>
            <p:ph type="dt" sz="half" idx="10"/>
          </p:nvPr>
        </p:nvSpPr>
        <p:spPr/>
        <p:txBody>
          <a:bodyPr/>
          <a:lstStyle/>
          <a:p>
            <a:fld id="{AA8D6167-F7BB-4990-B5F7-3D8A9F28121C}" type="datetimeFigureOut">
              <a:rPr lang="en-GB" smtClean="0"/>
              <a:t>28/08/2025</a:t>
            </a:fld>
            <a:endParaRPr lang="en-GB"/>
          </a:p>
        </p:txBody>
      </p:sp>
      <p:sp>
        <p:nvSpPr>
          <p:cNvPr id="3" name="Footer Placeholder 2">
            <a:extLst>
              <a:ext uri="{FF2B5EF4-FFF2-40B4-BE49-F238E27FC236}">
                <a16:creationId xmlns:a16="http://schemas.microsoft.com/office/drawing/2014/main" id="{281CE9BC-BAA0-1BF0-FDF1-61EC70BC8A02}"/>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94102515-9625-13D0-0DE7-224F7BA29C29}"/>
              </a:ext>
            </a:extLst>
          </p:cNvPr>
          <p:cNvSpPr>
            <a:spLocks noGrp="1"/>
          </p:cNvSpPr>
          <p:nvPr>
            <p:ph type="sldNum" sz="quarter" idx="12"/>
          </p:nvPr>
        </p:nvSpPr>
        <p:spPr/>
        <p:txBody>
          <a:bodyPr/>
          <a:lstStyle/>
          <a:p>
            <a:fld id="{77E63576-D308-4D08-8279-DDF0161686C8}" type="slidenum">
              <a:rPr lang="en-GB" smtClean="0"/>
              <a:t>‹#›</a:t>
            </a:fld>
            <a:endParaRPr lang="en-GB"/>
          </a:p>
        </p:txBody>
      </p:sp>
    </p:spTree>
    <p:extLst>
      <p:ext uri="{BB962C8B-B14F-4D97-AF65-F5344CB8AC3E}">
        <p14:creationId xmlns:p14="http://schemas.microsoft.com/office/powerpoint/2010/main" val="35275136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87657-1AEC-2FF6-DD03-81A7CEA28F3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1D260D2C-4940-F2FF-73A8-3C32531870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282A7708-AACC-4F3C-6103-6ABE2930C2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95620AA-331F-1C3E-E4D5-31D22CF0FA8E}"/>
              </a:ext>
            </a:extLst>
          </p:cNvPr>
          <p:cNvSpPr>
            <a:spLocks noGrp="1"/>
          </p:cNvSpPr>
          <p:nvPr>
            <p:ph type="dt" sz="half" idx="10"/>
          </p:nvPr>
        </p:nvSpPr>
        <p:spPr/>
        <p:txBody>
          <a:bodyPr/>
          <a:lstStyle/>
          <a:p>
            <a:fld id="{AA8D6167-F7BB-4990-B5F7-3D8A9F28121C}" type="datetimeFigureOut">
              <a:rPr lang="en-GB" smtClean="0"/>
              <a:t>28/08/2025</a:t>
            </a:fld>
            <a:endParaRPr lang="en-GB"/>
          </a:p>
        </p:txBody>
      </p:sp>
      <p:sp>
        <p:nvSpPr>
          <p:cNvPr id="6" name="Footer Placeholder 5">
            <a:extLst>
              <a:ext uri="{FF2B5EF4-FFF2-40B4-BE49-F238E27FC236}">
                <a16:creationId xmlns:a16="http://schemas.microsoft.com/office/drawing/2014/main" id="{055DD503-A348-E478-01DA-3433CEC1B40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26E8E3F-3AAF-C5CF-E66E-C7A729FED5B8}"/>
              </a:ext>
            </a:extLst>
          </p:cNvPr>
          <p:cNvSpPr>
            <a:spLocks noGrp="1"/>
          </p:cNvSpPr>
          <p:nvPr>
            <p:ph type="sldNum" sz="quarter" idx="12"/>
          </p:nvPr>
        </p:nvSpPr>
        <p:spPr/>
        <p:txBody>
          <a:bodyPr/>
          <a:lstStyle/>
          <a:p>
            <a:fld id="{77E63576-D308-4D08-8279-DDF0161686C8}" type="slidenum">
              <a:rPr lang="en-GB" smtClean="0"/>
              <a:t>‹#›</a:t>
            </a:fld>
            <a:endParaRPr lang="en-GB"/>
          </a:p>
        </p:txBody>
      </p:sp>
    </p:spTree>
    <p:extLst>
      <p:ext uri="{BB962C8B-B14F-4D97-AF65-F5344CB8AC3E}">
        <p14:creationId xmlns:p14="http://schemas.microsoft.com/office/powerpoint/2010/main" val="34017672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49302-83FE-DB48-ABD3-0FD970B9BC1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F1FCD1C0-FDF5-0E28-BA92-3EDF52F6985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AE9A6174-DB30-0799-DFF3-B31835B750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EAB2FE6-0537-570F-4CA7-1D65B9C624A8}"/>
              </a:ext>
            </a:extLst>
          </p:cNvPr>
          <p:cNvSpPr>
            <a:spLocks noGrp="1"/>
          </p:cNvSpPr>
          <p:nvPr>
            <p:ph type="dt" sz="half" idx="10"/>
          </p:nvPr>
        </p:nvSpPr>
        <p:spPr/>
        <p:txBody>
          <a:bodyPr/>
          <a:lstStyle/>
          <a:p>
            <a:fld id="{AA8D6167-F7BB-4990-B5F7-3D8A9F28121C}" type="datetimeFigureOut">
              <a:rPr lang="en-GB" smtClean="0"/>
              <a:t>28/08/2025</a:t>
            </a:fld>
            <a:endParaRPr lang="en-GB"/>
          </a:p>
        </p:txBody>
      </p:sp>
      <p:sp>
        <p:nvSpPr>
          <p:cNvPr id="6" name="Footer Placeholder 5">
            <a:extLst>
              <a:ext uri="{FF2B5EF4-FFF2-40B4-BE49-F238E27FC236}">
                <a16:creationId xmlns:a16="http://schemas.microsoft.com/office/drawing/2014/main" id="{4EEF350A-A6EA-BF36-8F5A-9A0B1114F13D}"/>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4CA1D61-11D0-6EF3-90D6-FA376DD4AC90}"/>
              </a:ext>
            </a:extLst>
          </p:cNvPr>
          <p:cNvSpPr>
            <a:spLocks noGrp="1"/>
          </p:cNvSpPr>
          <p:nvPr>
            <p:ph type="sldNum" sz="quarter" idx="12"/>
          </p:nvPr>
        </p:nvSpPr>
        <p:spPr/>
        <p:txBody>
          <a:bodyPr/>
          <a:lstStyle/>
          <a:p>
            <a:fld id="{77E63576-D308-4D08-8279-DDF0161686C8}" type="slidenum">
              <a:rPr lang="en-GB" smtClean="0"/>
              <a:t>‹#›</a:t>
            </a:fld>
            <a:endParaRPr lang="en-GB"/>
          </a:p>
        </p:txBody>
      </p:sp>
    </p:spTree>
    <p:extLst>
      <p:ext uri="{BB962C8B-B14F-4D97-AF65-F5344CB8AC3E}">
        <p14:creationId xmlns:p14="http://schemas.microsoft.com/office/powerpoint/2010/main" val="14052378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8340D5-58B4-3D91-FB29-643C0A9EE7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554999B7-1310-8844-BEA6-BE14F1A632D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00FDBE10-B22A-180A-E150-E9476903F4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A8D6167-F7BB-4990-B5F7-3D8A9F28121C}" type="datetimeFigureOut">
              <a:rPr lang="en-GB" smtClean="0"/>
              <a:t>28/08/2025</a:t>
            </a:fld>
            <a:endParaRPr lang="en-GB"/>
          </a:p>
        </p:txBody>
      </p:sp>
      <p:sp>
        <p:nvSpPr>
          <p:cNvPr id="5" name="Footer Placeholder 4">
            <a:extLst>
              <a:ext uri="{FF2B5EF4-FFF2-40B4-BE49-F238E27FC236}">
                <a16:creationId xmlns:a16="http://schemas.microsoft.com/office/drawing/2014/main" id="{3111A84A-53BF-2349-6265-353F520211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CD1158A6-9696-84DC-60F2-A8246A8580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7E63576-D308-4D08-8279-DDF0161686C8}" type="slidenum">
              <a:rPr lang="en-GB" smtClean="0"/>
              <a:t>‹#›</a:t>
            </a:fld>
            <a:endParaRPr lang="en-GB"/>
          </a:p>
        </p:txBody>
      </p:sp>
    </p:spTree>
    <p:extLst>
      <p:ext uri="{BB962C8B-B14F-4D97-AF65-F5344CB8AC3E}">
        <p14:creationId xmlns:p14="http://schemas.microsoft.com/office/powerpoint/2010/main" val="39881056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gif"/><Relationship Id="rId1" Type="http://schemas.openxmlformats.org/officeDocument/2006/relationships/slideLayout" Target="../slideLayouts/slideLayout2.xml"/><Relationship Id="rId4" Type="http://schemas.openxmlformats.org/officeDocument/2006/relationships/image" Target="../media/image8.gif"/></Relationships>
</file>

<file path=ppt/slides/_rels/slide12.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AF568-228A-F18E-5ACD-93E5B76EC772}"/>
              </a:ext>
            </a:extLst>
          </p:cNvPr>
          <p:cNvSpPr>
            <a:spLocks noGrp="1"/>
          </p:cNvSpPr>
          <p:nvPr>
            <p:ph type="ctrTitle"/>
          </p:nvPr>
        </p:nvSpPr>
        <p:spPr/>
        <p:txBody>
          <a:bodyPr/>
          <a:lstStyle/>
          <a:p>
            <a:r>
              <a:rPr lang="en-GB" dirty="0"/>
              <a:t>Project in Review</a:t>
            </a:r>
          </a:p>
        </p:txBody>
      </p:sp>
      <p:sp>
        <p:nvSpPr>
          <p:cNvPr id="3" name="Subtitle 2">
            <a:extLst>
              <a:ext uri="{FF2B5EF4-FFF2-40B4-BE49-F238E27FC236}">
                <a16:creationId xmlns:a16="http://schemas.microsoft.com/office/drawing/2014/main" id="{F4FC67E9-09B1-63C7-5DA6-29E78B839562}"/>
              </a:ext>
            </a:extLst>
          </p:cNvPr>
          <p:cNvSpPr>
            <a:spLocks noGrp="1"/>
          </p:cNvSpPr>
          <p:nvPr>
            <p:ph type="subTitle" idx="1"/>
          </p:nvPr>
        </p:nvSpPr>
        <p:spPr/>
        <p:txBody>
          <a:bodyPr/>
          <a:lstStyle/>
          <a:p>
            <a:r>
              <a:rPr lang="en-GB" dirty="0"/>
              <a:t>07/07/25 – 29/08/25</a:t>
            </a:r>
          </a:p>
          <a:p>
            <a:r>
              <a:rPr lang="en-GB" dirty="0"/>
              <a:t>Coy Zhu</a:t>
            </a:r>
          </a:p>
        </p:txBody>
      </p:sp>
    </p:spTree>
    <p:extLst>
      <p:ext uri="{BB962C8B-B14F-4D97-AF65-F5344CB8AC3E}">
        <p14:creationId xmlns:p14="http://schemas.microsoft.com/office/powerpoint/2010/main" val="28078100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AB230-A0CF-85D4-07B8-F181073A6E6B}"/>
              </a:ext>
            </a:extLst>
          </p:cNvPr>
          <p:cNvSpPr>
            <a:spLocks noGrp="1"/>
          </p:cNvSpPr>
          <p:nvPr>
            <p:ph type="title"/>
          </p:nvPr>
        </p:nvSpPr>
        <p:spPr/>
        <p:txBody>
          <a:bodyPr/>
          <a:lstStyle/>
          <a:p>
            <a:r>
              <a:rPr lang="en-GB" dirty="0"/>
              <a:t>Generating Synthetic Data – Week 6</a:t>
            </a:r>
          </a:p>
        </p:txBody>
      </p:sp>
      <p:pic>
        <p:nvPicPr>
          <p:cNvPr id="5" name="Content Placeholder 4" descr="A screenshot of a video game&#10;&#10;AI-generated content may be incorrect.">
            <a:extLst>
              <a:ext uri="{FF2B5EF4-FFF2-40B4-BE49-F238E27FC236}">
                <a16:creationId xmlns:a16="http://schemas.microsoft.com/office/drawing/2014/main" id="{421FA354-A455-7B97-8383-3300FB35C76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17976" y="1488729"/>
            <a:ext cx="8340243" cy="5004146"/>
          </a:xfrm>
        </p:spPr>
      </p:pic>
    </p:spTree>
    <p:extLst>
      <p:ext uri="{BB962C8B-B14F-4D97-AF65-F5344CB8AC3E}">
        <p14:creationId xmlns:p14="http://schemas.microsoft.com/office/powerpoint/2010/main" val="6368367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50479-031A-40C6-51EE-800E5867759D}"/>
              </a:ext>
            </a:extLst>
          </p:cNvPr>
          <p:cNvSpPr>
            <a:spLocks noGrp="1"/>
          </p:cNvSpPr>
          <p:nvPr>
            <p:ph type="title"/>
          </p:nvPr>
        </p:nvSpPr>
        <p:spPr/>
        <p:txBody>
          <a:bodyPr/>
          <a:lstStyle/>
          <a:p>
            <a:r>
              <a:rPr lang="en-GB" dirty="0"/>
              <a:t>Model Selection – Weeks 7 and 8</a:t>
            </a:r>
          </a:p>
        </p:txBody>
      </p:sp>
      <p:sp>
        <p:nvSpPr>
          <p:cNvPr id="3" name="Content Placeholder 2">
            <a:extLst>
              <a:ext uri="{FF2B5EF4-FFF2-40B4-BE49-F238E27FC236}">
                <a16:creationId xmlns:a16="http://schemas.microsoft.com/office/drawing/2014/main" id="{157E85C7-EC93-A700-63B0-3BADFB961B7F}"/>
              </a:ext>
            </a:extLst>
          </p:cNvPr>
          <p:cNvSpPr>
            <a:spLocks noGrp="1"/>
          </p:cNvSpPr>
          <p:nvPr>
            <p:ph idx="1"/>
          </p:nvPr>
        </p:nvSpPr>
        <p:spPr/>
        <p:txBody>
          <a:bodyPr>
            <a:normAutofit/>
          </a:bodyPr>
          <a:lstStyle/>
          <a:p>
            <a:r>
              <a:rPr lang="en-GB" sz="2000" dirty="0"/>
              <a:t>I wrote the U-Net architecture up in python from scratch and tested it.</a:t>
            </a:r>
          </a:p>
          <a:p>
            <a:r>
              <a:rPr lang="en-GB" sz="2000" dirty="0"/>
              <a:t>In comparison to FCN_ResNet_50 and FCN_ResNet_101, the U-Net suffered far less from exploding gradients, converged faster and generalised much better. These are shown below, in the order mentioned above.</a:t>
            </a:r>
          </a:p>
        </p:txBody>
      </p:sp>
      <p:pic>
        <p:nvPicPr>
          <p:cNvPr id="5" name="Picture 4" descr="A close-up of different colored squares&#10;&#10;AI-generated content may be incorrect.">
            <a:extLst>
              <a:ext uri="{FF2B5EF4-FFF2-40B4-BE49-F238E27FC236}">
                <a16:creationId xmlns:a16="http://schemas.microsoft.com/office/drawing/2014/main" id="{48463602-2CAE-C66C-0A06-F0CA2FA3F982}"/>
              </a:ext>
            </a:extLst>
          </p:cNvPr>
          <p:cNvPicPr>
            <a:picLocks noChangeAspect="1"/>
          </p:cNvPicPr>
          <p:nvPr/>
        </p:nvPicPr>
        <p:blipFill>
          <a:blip r:embed="rId2">
            <a:extLst>
              <a:ext uri="{28A0092B-C50C-407E-A947-70E740481C1C}">
                <a14:useLocalDpi xmlns:a14="http://schemas.microsoft.com/office/drawing/2010/main" val="0"/>
              </a:ext>
            </a:extLst>
          </a:blip>
          <a:srcRect l="10000" t="15912" r="22486" b="13131"/>
          <a:stretch>
            <a:fillRect/>
          </a:stretch>
        </p:blipFill>
        <p:spPr>
          <a:xfrm>
            <a:off x="355181" y="3742876"/>
            <a:ext cx="3579988" cy="2257551"/>
          </a:xfrm>
          <a:prstGeom prst="rect">
            <a:avLst/>
          </a:prstGeom>
        </p:spPr>
      </p:pic>
      <p:pic>
        <p:nvPicPr>
          <p:cNvPr id="7" name="Picture 6" descr="A close-up of a blue and black background&#10;&#10;AI-generated content may be incorrect.">
            <a:extLst>
              <a:ext uri="{FF2B5EF4-FFF2-40B4-BE49-F238E27FC236}">
                <a16:creationId xmlns:a16="http://schemas.microsoft.com/office/drawing/2014/main" id="{43330DA7-0CD8-D5C9-A622-CFFEFFF3D9F4}"/>
              </a:ext>
            </a:extLst>
          </p:cNvPr>
          <p:cNvPicPr>
            <a:picLocks noChangeAspect="1"/>
          </p:cNvPicPr>
          <p:nvPr/>
        </p:nvPicPr>
        <p:blipFill>
          <a:blip r:embed="rId3">
            <a:extLst>
              <a:ext uri="{28A0092B-C50C-407E-A947-70E740481C1C}">
                <a14:useLocalDpi xmlns:a14="http://schemas.microsoft.com/office/drawing/2010/main" val="0"/>
              </a:ext>
            </a:extLst>
          </a:blip>
          <a:srcRect l="11138" t="16958" r="23122" b="15755"/>
          <a:stretch>
            <a:fillRect/>
          </a:stretch>
        </p:blipFill>
        <p:spPr>
          <a:xfrm>
            <a:off x="4372367" y="3742876"/>
            <a:ext cx="3447265" cy="2117035"/>
          </a:xfrm>
          <a:prstGeom prst="rect">
            <a:avLst/>
          </a:prstGeom>
        </p:spPr>
      </p:pic>
      <p:pic>
        <p:nvPicPr>
          <p:cNvPr id="9" name="Picture 8" descr="A close-up of a blue and yellow background&#10;&#10;AI-generated content may be incorrect.">
            <a:extLst>
              <a:ext uri="{FF2B5EF4-FFF2-40B4-BE49-F238E27FC236}">
                <a16:creationId xmlns:a16="http://schemas.microsoft.com/office/drawing/2014/main" id="{E586B0B7-1353-6136-2F0C-3755DEF31281}"/>
              </a:ext>
            </a:extLst>
          </p:cNvPr>
          <p:cNvPicPr>
            <a:picLocks noChangeAspect="1"/>
          </p:cNvPicPr>
          <p:nvPr/>
        </p:nvPicPr>
        <p:blipFill>
          <a:blip r:embed="rId4">
            <a:extLst>
              <a:ext uri="{28A0092B-C50C-407E-A947-70E740481C1C}">
                <a14:useLocalDpi xmlns:a14="http://schemas.microsoft.com/office/drawing/2010/main" val="0"/>
              </a:ext>
            </a:extLst>
          </a:blip>
          <a:srcRect l="9876" t="16959" r="23445" b="14728"/>
          <a:stretch>
            <a:fillRect/>
          </a:stretch>
        </p:blipFill>
        <p:spPr>
          <a:xfrm>
            <a:off x="8256830" y="3742876"/>
            <a:ext cx="3672508" cy="2257551"/>
          </a:xfrm>
          <a:prstGeom prst="rect">
            <a:avLst/>
          </a:prstGeom>
        </p:spPr>
      </p:pic>
    </p:spTree>
    <p:extLst>
      <p:ext uri="{BB962C8B-B14F-4D97-AF65-F5344CB8AC3E}">
        <p14:creationId xmlns:p14="http://schemas.microsoft.com/office/powerpoint/2010/main" val="23295219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9220D-695F-7FA7-EB8D-2093B5A1B30B}"/>
              </a:ext>
            </a:extLst>
          </p:cNvPr>
          <p:cNvSpPr>
            <a:spLocks noGrp="1"/>
          </p:cNvSpPr>
          <p:nvPr>
            <p:ph type="title"/>
          </p:nvPr>
        </p:nvSpPr>
        <p:spPr/>
        <p:txBody>
          <a:bodyPr/>
          <a:lstStyle/>
          <a:p>
            <a:r>
              <a:rPr lang="en-GB" dirty="0"/>
              <a:t>Model Selection – Weeks 7 and 8</a:t>
            </a:r>
          </a:p>
        </p:txBody>
      </p:sp>
      <p:sp>
        <p:nvSpPr>
          <p:cNvPr id="3" name="Content Placeholder 2">
            <a:extLst>
              <a:ext uri="{FF2B5EF4-FFF2-40B4-BE49-F238E27FC236}">
                <a16:creationId xmlns:a16="http://schemas.microsoft.com/office/drawing/2014/main" id="{830EB1B9-8E9A-55A0-908E-09B738C7C493}"/>
              </a:ext>
            </a:extLst>
          </p:cNvPr>
          <p:cNvSpPr>
            <a:spLocks noGrp="1"/>
          </p:cNvSpPr>
          <p:nvPr>
            <p:ph idx="1"/>
          </p:nvPr>
        </p:nvSpPr>
        <p:spPr/>
        <p:txBody>
          <a:bodyPr/>
          <a:lstStyle/>
          <a:p>
            <a:r>
              <a:rPr lang="en-GB" sz="2000" dirty="0"/>
              <a:t>Thus far, the approaches have been strictly 2D, treating each slice independently from the next, the reason being that the FCN-</a:t>
            </a:r>
            <a:r>
              <a:rPr lang="en-GB" sz="2000" dirty="0" err="1"/>
              <a:t>ResNet</a:t>
            </a:r>
            <a:r>
              <a:rPr lang="en-GB" sz="2000" dirty="0"/>
              <a:t> does not support 3D data.</a:t>
            </a:r>
          </a:p>
          <a:p>
            <a:r>
              <a:rPr lang="en-GB" sz="2000" dirty="0"/>
              <a:t>Developed a 3D generalisation of the U-Net. This tackles issues involving the amplification of noise when normalizing an empty slice, whilst also providing another dimension of information.</a:t>
            </a:r>
          </a:p>
          <a:p>
            <a:r>
              <a:rPr lang="en-GB" sz="2000" dirty="0"/>
              <a:t>2D on left, 3D on right.</a:t>
            </a:r>
          </a:p>
          <a:p>
            <a:endParaRPr lang="en-GB" dirty="0"/>
          </a:p>
        </p:txBody>
      </p:sp>
      <p:pic>
        <p:nvPicPr>
          <p:cNvPr id="5" name="Picture 4" descr="A close-up of a blue and black background&#10;&#10;AI-generated content may be incorrect.">
            <a:extLst>
              <a:ext uri="{FF2B5EF4-FFF2-40B4-BE49-F238E27FC236}">
                <a16:creationId xmlns:a16="http://schemas.microsoft.com/office/drawing/2014/main" id="{B3D8D9EB-9F3F-1B3F-EF04-1A311B5312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9319" y="3752867"/>
            <a:ext cx="4566681" cy="2740008"/>
          </a:xfrm>
          <a:prstGeom prst="rect">
            <a:avLst/>
          </a:prstGeom>
        </p:spPr>
      </p:pic>
      <p:pic>
        <p:nvPicPr>
          <p:cNvPr id="7" name="Picture 6" descr="A close-up of a blue and black background&#10;&#10;AI-generated content may be incorrect.">
            <a:extLst>
              <a:ext uri="{FF2B5EF4-FFF2-40B4-BE49-F238E27FC236}">
                <a16:creationId xmlns:a16="http://schemas.microsoft.com/office/drawing/2014/main" id="{E17A8120-FA35-4148-EC7E-E4AF13FB3A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3752867"/>
            <a:ext cx="4566681" cy="2740008"/>
          </a:xfrm>
          <a:prstGeom prst="rect">
            <a:avLst/>
          </a:prstGeom>
        </p:spPr>
      </p:pic>
    </p:spTree>
    <p:extLst>
      <p:ext uri="{BB962C8B-B14F-4D97-AF65-F5344CB8AC3E}">
        <p14:creationId xmlns:p14="http://schemas.microsoft.com/office/powerpoint/2010/main" val="24177483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09654-FCAC-1623-2ADA-AE8BE5BEF3B9}"/>
              </a:ext>
            </a:extLst>
          </p:cNvPr>
          <p:cNvSpPr>
            <a:spLocks noGrp="1"/>
          </p:cNvSpPr>
          <p:nvPr>
            <p:ph type="title"/>
          </p:nvPr>
        </p:nvSpPr>
        <p:spPr/>
        <p:txBody>
          <a:bodyPr/>
          <a:lstStyle/>
          <a:p>
            <a:r>
              <a:rPr lang="en-GB" dirty="0"/>
              <a:t>Loss Selection – Week 8</a:t>
            </a:r>
          </a:p>
        </p:txBody>
      </p:sp>
      <p:sp>
        <p:nvSpPr>
          <p:cNvPr id="3" name="Content Placeholder 2">
            <a:extLst>
              <a:ext uri="{FF2B5EF4-FFF2-40B4-BE49-F238E27FC236}">
                <a16:creationId xmlns:a16="http://schemas.microsoft.com/office/drawing/2014/main" id="{3CA90979-FFC3-59FB-5904-76E47D752FC8}"/>
              </a:ext>
            </a:extLst>
          </p:cNvPr>
          <p:cNvSpPr>
            <a:spLocks noGrp="1"/>
          </p:cNvSpPr>
          <p:nvPr>
            <p:ph idx="1"/>
          </p:nvPr>
        </p:nvSpPr>
        <p:spPr/>
        <p:txBody>
          <a:bodyPr>
            <a:normAutofit/>
          </a:bodyPr>
          <a:lstStyle/>
          <a:p>
            <a:r>
              <a:rPr lang="en-GB" sz="2000" dirty="0"/>
              <a:t>Up until this point, I had been using a Weighted Cross-Entropy + Focal-Tversky combined loss. This was to target foreground segmentation, over background segmentation, otherwise the model would settle into a local minimum of only predicting empty scans.</a:t>
            </a:r>
          </a:p>
          <a:p>
            <a:r>
              <a:rPr lang="en-GB" sz="2000" dirty="0"/>
              <a:t>The Dice loss was also tested early on. Losses shown below.</a:t>
            </a:r>
          </a:p>
          <a:p>
            <a:r>
              <a:rPr lang="en-GB" sz="2000" dirty="0"/>
              <a:t>It turns out that the focal-Tversky loss is prone to exploding gradients.</a:t>
            </a:r>
          </a:p>
        </p:txBody>
      </p:sp>
      <p:pic>
        <p:nvPicPr>
          <p:cNvPr id="5" name="Picture 4">
            <a:extLst>
              <a:ext uri="{FF2B5EF4-FFF2-40B4-BE49-F238E27FC236}">
                <a16:creationId xmlns:a16="http://schemas.microsoft.com/office/drawing/2014/main" id="{46A7233C-6358-A290-4D3B-A66F01DB5726}"/>
              </a:ext>
            </a:extLst>
          </p:cNvPr>
          <p:cNvPicPr>
            <a:picLocks noChangeAspect="1"/>
          </p:cNvPicPr>
          <p:nvPr/>
        </p:nvPicPr>
        <p:blipFill>
          <a:blip r:embed="rId2"/>
          <a:stretch>
            <a:fillRect/>
          </a:stretch>
        </p:blipFill>
        <p:spPr>
          <a:xfrm>
            <a:off x="1423803" y="4001294"/>
            <a:ext cx="9344394" cy="1940012"/>
          </a:xfrm>
          <a:prstGeom prst="rect">
            <a:avLst/>
          </a:prstGeom>
        </p:spPr>
      </p:pic>
    </p:spTree>
    <p:extLst>
      <p:ext uri="{BB962C8B-B14F-4D97-AF65-F5344CB8AC3E}">
        <p14:creationId xmlns:p14="http://schemas.microsoft.com/office/powerpoint/2010/main" val="39222076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B83FF-F6A4-B8D6-EB0E-2C683B78BFA4}"/>
              </a:ext>
            </a:extLst>
          </p:cNvPr>
          <p:cNvSpPr>
            <a:spLocks noGrp="1"/>
          </p:cNvSpPr>
          <p:nvPr>
            <p:ph type="title"/>
          </p:nvPr>
        </p:nvSpPr>
        <p:spPr/>
        <p:txBody>
          <a:bodyPr/>
          <a:lstStyle/>
          <a:p>
            <a:r>
              <a:rPr lang="en-GB" dirty="0"/>
              <a:t>Next Steps</a:t>
            </a:r>
          </a:p>
        </p:txBody>
      </p:sp>
      <p:sp>
        <p:nvSpPr>
          <p:cNvPr id="3" name="Content Placeholder 2">
            <a:extLst>
              <a:ext uri="{FF2B5EF4-FFF2-40B4-BE49-F238E27FC236}">
                <a16:creationId xmlns:a16="http://schemas.microsoft.com/office/drawing/2014/main" id="{3FD68252-AD3D-FCF7-CB1F-0A1658D90F54}"/>
              </a:ext>
            </a:extLst>
          </p:cNvPr>
          <p:cNvSpPr>
            <a:spLocks noGrp="1"/>
          </p:cNvSpPr>
          <p:nvPr>
            <p:ph idx="1"/>
          </p:nvPr>
        </p:nvSpPr>
        <p:spPr/>
        <p:txBody>
          <a:bodyPr/>
          <a:lstStyle/>
          <a:p>
            <a:r>
              <a:rPr lang="en-GB" sz="2000" dirty="0"/>
              <a:t>For 3D purposes, have been using pseudo-3D synthetic data, generated by incremental stepping of SDF. This should be replaced with true 3D synthetic data.</a:t>
            </a:r>
          </a:p>
          <a:p>
            <a:r>
              <a:rPr lang="en-GB" sz="2000" dirty="0"/>
              <a:t>A wider selection of seed SDFs should be used to prevent distributional shifts between synthetic and real data.</a:t>
            </a:r>
          </a:p>
          <a:p>
            <a:r>
              <a:rPr lang="en-GB" sz="2000" dirty="0"/>
              <a:t>More real data would greatly improve generalisation, even just another couple of scans, preferably in vitro, in the validation set would lead to much greater results.</a:t>
            </a:r>
          </a:p>
          <a:p>
            <a:r>
              <a:rPr lang="en-GB" sz="2000" dirty="0"/>
              <a:t>Other architectures could be explored, e.g. the V-Net, which is specific to 3D data.</a:t>
            </a:r>
          </a:p>
          <a:p>
            <a:r>
              <a:rPr lang="en-GB" sz="2000" dirty="0"/>
              <a:t>The U-Net architecture should be refined to be more robust to input data size. It is currently restricted to being a multiple of 16 in all dimensions being convolved (a power for 2 for each octave/level of the U-Net). This can be tackled with cropping, or clever padding.</a:t>
            </a:r>
          </a:p>
          <a:p>
            <a:r>
              <a:rPr lang="en-GB" sz="2000" dirty="0"/>
              <a:t>Loss function parameters could be fine-tuned further. I ran out of time to find the optimal parameter combinations.</a:t>
            </a:r>
          </a:p>
          <a:p>
            <a:endParaRPr lang="en-GB" dirty="0"/>
          </a:p>
        </p:txBody>
      </p:sp>
    </p:spTree>
    <p:extLst>
      <p:ext uri="{BB962C8B-B14F-4D97-AF65-F5344CB8AC3E}">
        <p14:creationId xmlns:p14="http://schemas.microsoft.com/office/powerpoint/2010/main" val="39615734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C2EA7-6636-7C46-187C-B682B9623000}"/>
              </a:ext>
            </a:extLst>
          </p:cNvPr>
          <p:cNvSpPr>
            <a:spLocks noGrp="1"/>
          </p:cNvSpPr>
          <p:nvPr>
            <p:ph type="title"/>
          </p:nvPr>
        </p:nvSpPr>
        <p:spPr/>
        <p:txBody>
          <a:bodyPr/>
          <a:lstStyle/>
          <a:p>
            <a:r>
              <a:rPr lang="en-GB" dirty="0"/>
              <a:t>Literature Review – Week 1</a:t>
            </a:r>
          </a:p>
        </p:txBody>
      </p:sp>
      <p:sp>
        <p:nvSpPr>
          <p:cNvPr id="3" name="Content Placeholder 2">
            <a:extLst>
              <a:ext uri="{FF2B5EF4-FFF2-40B4-BE49-F238E27FC236}">
                <a16:creationId xmlns:a16="http://schemas.microsoft.com/office/drawing/2014/main" id="{7E309D9B-7F82-9A14-97CB-6113D40768A6}"/>
              </a:ext>
            </a:extLst>
          </p:cNvPr>
          <p:cNvSpPr>
            <a:spLocks noGrp="1"/>
          </p:cNvSpPr>
          <p:nvPr>
            <p:ph idx="1"/>
          </p:nvPr>
        </p:nvSpPr>
        <p:spPr>
          <a:xfrm>
            <a:off x="838200" y="1690688"/>
            <a:ext cx="10515600" cy="4719943"/>
          </a:xfrm>
        </p:spPr>
        <p:txBody>
          <a:bodyPr>
            <a:normAutofit lnSpcReduction="10000"/>
          </a:bodyPr>
          <a:lstStyle/>
          <a:p>
            <a:r>
              <a:rPr lang="en-GB" sz="2000" dirty="0"/>
              <a:t>Advances in Medical Image Segmentation: A Comprehensive Review of Traditional, Deep Learning and Hybrid Approaches </a:t>
            </a:r>
            <a:r>
              <a:rPr lang="en-GB" sz="2000" i="1" dirty="0"/>
              <a:t>Yan Xu, </a:t>
            </a:r>
            <a:r>
              <a:rPr lang="en-GB" sz="2000" i="1" dirty="0" err="1"/>
              <a:t>Rixiang</a:t>
            </a:r>
            <a:r>
              <a:rPr lang="en-GB" sz="2000" i="1" dirty="0"/>
              <a:t> Quan, </a:t>
            </a:r>
            <a:r>
              <a:rPr lang="en-GB" sz="2000" i="1" dirty="0" err="1"/>
              <a:t>Weiting</a:t>
            </a:r>
            <a:r>
              <a:rPr lang="en-GB" sz="2000" i="1" dirty="0"/>
              <a:t> Xu, Yi Huang, Xiaolong Chen and </a:t>
            </a:r>
            <a:r>
              <a:rPr lang="en-GB" sz="2000" i="1" dirty="0" err="1"/>
              <a:t>Fengyuan</a:t>
            </a:r>
            <a:r>
              <a:rPr lang="en-GB" sz="2000" i="1" dirty="0"/>
              <a:t> Liu</a:t>
            </a:r>
          </a:p>
          <a:p>
            <a:pPr lvl="1"/>
            <a:r>
              <a:rPr lang="en-GB" sz="1600" dirty="0"/>
              <a:t>Whistle-stop tour of Medical Image Segmentation, with traditional techniques like edge-based and region-based segmentation, and modern techniques involving FCNs, RNNs and GANs.</a:t>
            </a:r>
          </a:p>
          <a:p>
            <a:pPr lvl="1"/>
            <a:r>
              <a:rPr lang="en-GB" sz="1600" dirty="0"/>
              <a:t>I first heard of the U-Net here.</a:t>
            </a:r>
          </a:p>
          <a:p>
            <a:pPr lvl="1"/>
            <a:r>
              <a:rPr lang="en-GB" sz="1600" dirty="0"/>
              <a:t>Use of GANs was briefly explored but is too computationally expensive, since training 2 models at once.</a:t>
            </a:r>
            <a:endParaRPr lang="en-GB" sz="1600" i="1" dirty="0"/>
          </a:p>
          <a:p>
            <a:r>
              <a:rPr lang="en-GB" sz="2000" dirty="0"/>
              <a:t>Segment Anything </a:t>
            </a:r>
            <a:r>
              <a:rPr lang="en-GB" sz="2000" i="1" dirty="0"/>
              <a:t>Meta AI Research</a:t>
            </a:r>
          </a:p>
          <a:p>
            <a:r>
              <a:rPr lang="en-GB" sz="2000" dirty="0"/>
              <a:t>Your </a:t>
            </a:r>
            <a:r>
              <a:rPr lang="en-GB" sz="2000" dirty="0" err="1"/>
              <a:t>ViT</a:t>
            </a:r>
            <a:r>
              <a:rPr lang="en-GB" sz="2000" dirty="0"/>
              <a:t> is Secretly an Image Segmentation Model </a:t>
            </a:r>
            <a:r>
              <a:rPr lang="en-GB" sz="2000" i="1" dirty="0"/>
              <a:t>Tommie </a:t>
            </a:r>
            <a:r>
              <a:rPr lang="en-GB" sz="2000" i="1" dirty="0" err="1"/>
              <a:t>Kerssies</a:t>
            </a:r>
            <a:r>
              <a:rPr lang="en-GB" sz="2000" i="1" dirty="0"/>
              <a:t>, Niccolo </a:t>
            </a:r>
            <a:r>
              <a:rPr lang="en-GB" sz="2000" i="1" dirty="0" err="1"/>
              <a:t>Cavagnero</a:t>
            </a:r>
            <a:r>
              <a:rPr lang="en-GB" sz="2000" i="1" dirty="0"/>
              <a:t>, Alexander Hermans, Narges Norouzi, Giuseppe </a:t>
            </a:r>
            <a:r>
              <a:rPr lang="en-GB" sz="2000" i="1" dirty="0" err="1"/>
              <a:t>Averta</a:t>
            </a:r>
            <a:r>
              <a:rPr lang="en-GB" sz="2000" i="1" dirty="0"/>
              <a:t>, Bastian Leibe, Gijs </a:t>
            </a:r>
            <a:r>
              <a:rPr lang="en-GB" sz="2000" i="1" dirty="0" err="1"/>
              <a:t>Dubbelman</a:t>
            </a:r>
            <a:r>
              <a:rPr lang="en-GB" sz="2000" i="1" dirty="0"/>
              <a:t>, Daan de Geus</a:t>
            </a:r>
            <a:endParaRPr lang="en-GB" sz="1600" dirty="0"/>
          </a:p>
          <a:p>
            <a:pPr lvl="1"/>
            <a:r>
              <a:rPr lang="en-GB" sz="1600" dirty="0"/>
              <a:t>Transformer based architectures inherently require huge labelled datasets, which we do not have access to.</a:t>
            </a:r>
          </a:p>
          <a:p>
            <a:pPr lvl="1"/>
            <a:r>
              <a:rPr lang="en-GB" sz="1500" dirty="0"/>
              <a:t>Natural images weights are not good for medical images, so general foundational models/weights are not super useful.</a:t>
            </a:r>
            <a:endParaRPr lang="en-GB" sz="1600" dirty="0"/>
          </a:p>
          <a:p>
            <a:r>
              <a:rPr lang="en-GB" sz="2000" dirty="0"/>
              <a:t>Medical image analysis using improved SAM‑Med2D: segmentation and classification perspectives </a:t>
            </a:r>
            <a:r>
              <a:rPr lang="en-GB" sz="2000" i="1" dirty="0" err="1"/>
              <a:t>Jiakang</a:t>
            </a:r>
            <a:r>
              <a:rPr lang="en-GB" sz="2000" i="1" dirty="0"/>
              <a:t> Sun, Ke Chen, Zhiyi He, Siyuan Ren, Xinyang He, Xu Liu and Cheng Peng</a:t>
            </a:r>
          </a:p>
          <a:p>
            <a:pPr lvl="1"/>
            <a:r>
              <a:rPr lang="en-GB" sz="1600" dirty="0"/>
              <a:t>Reached out in hopes of using their SAM-</a:t>
            </a:r>
            <a:r>
              <a:rPr lang="en-GB" sz="1600" dirty="0" err="1"/>
              <a:t>AutoMed</a:t>
            </a:r>
            <a:r>
              <a:rPr lang="en-GB" sz="1600" dirty="0"/>
              <a:t> segmentation model. Never heard back.</a:t>
            </a:r>
          </a:p>
        </p:txBody>
      </p:sp>
    </p:spTree>
    <p:extLst>
      <p:ext uri="{BB962C8B-B14F-4D97-AF65-F5344CB8AC3E}">
        <p14:creationId xmlns:p14="http://schemas.microsoft.com/office/powerpoint/2010/main" val="30087853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001DA-C802-7F61-EA05-9EF8C328DA19}"/>
              </a:ext>
            </a:extLst>
          </p:cNvPr>
          <p:cNvSpPr>
            <a:spLocks noGrp="1"/>
          </p:cNvSpPr>
          <p:nvPr>
            <p:ph type="title"/>
          </p:nvPr>
        </p:nvSpPr>
        <p:spPr/>
        <p:txBody>
          <a:bodyPr/>
          <a:lstStyle/>
          <a:p>
            <a:r>
              <a:rPr lang="en-GB" dirty="0"/>
              <a:t>Literature Review – Week 1</a:t>
            </a:r>
          </a:p>
        </p:txBody>
      </p:sp>
      <p:sp>
        <p:nvSpPr>
          <p:cNvPr id="3" name="Content Placeholder 2">
            <a:extLst>
              <a:ext uri="{FF2B5EF4-FFF2-40B4-BE49-F238E27FC236}">
                <a16:creationId xmlns:a16="http://schemas.microsoft.com/office/drawing/2014/main" id="{3005E196-31AC-0F60-7B08-AE3A3F464756}"/>
              </a:ext>
            </a:extLst>
          </p:cNvPr>
          <p:cNvSpPr>
            <a:spLocks noGrp="1"/>
          </p:cNvSpPr>
          <p:nvPr>
            <p:ph idx="1"/>
          </p:nvPr>
        </p:nvSpPr>
        <p:spPr/>
        <p:txBody>
          <a:bodyPr>
            <a:normAutofit/>
          </a:bodyPr>
          <a:lstStyle/>
          <a:p>
            <a:r>
              <a:rPr lang="en-GB" sz="2000" dirty="0"/>
              <a:t>U-Net: Convolutional Networks for Biomedical Image Segmentation </a:t>
            </a:r>
            <a:r>
              <a:rPr lang="en-GB" sz="2000" i="1" dirty="0"/>
              <a:t>Olaf </a:t>
            </a:r>
            <a:r>
              <a:rPr lang="en-GB" sz="2000" i="1" dirty="0" err="1"/>
              <a:t>Ronneberger</a:t>
            </a:r>
            <a:r>
              <a:rPr lang="en-GB" sz="2000" i="1" dirty="0"/>
              <a:t>, Philipp Fischer, and Thomas Brox</a:t>
            </a:r>
          </a:p>
          <a:p>
            <a:pPr lvl="1"/>
            <a:endParaRPr lang="en-GB" sz="1600" dirty="0"/>
          </a:p>
          <a:p>
            <a:pPr lvl="1"/>
            <a:endParaRPr lang="en-GB" sz="1600" dirty="0"/>
          </a:p>
          <a:p>
            <a:pPr lvl="1"/>
            <a:endParaRPr lang="en-GB" sz="1600" dirty="0"/>
          </a:p>
          <a:p>
            <a:pPr lvl="1"/>
            <a:endParaRPr lang="en-GB" sz="1600" dirty="0"/>
          </a:p>
          <a:p>
            <a:pPr lvl="1"/>
            <a:endParaRPr lang="en-GB" sz="1600" dirty="0"/>
          </a:p>
          <a:p>
            <a:pPr lvl="1"/>
            <a:endParaRPr lang="en-GB" sz="1600" dirty="0"/>
          </a:p>
          <a:p>
            <a:pPr lvl="1"/>
            <a:endParaRPr lang="en-GB" sz="1600" dirty="0"/>
          </a:p>
          <a:p>
            <a:pPr marL="457200" lvl="1" indent="0">
              <a:buNone/>
            </a:pPr>
            <a:endParaRPr lang="en-GB" sz="1600" dirty="0"/>
          </a:p>
          <a:p>
            <a:pPr lvl="1"/>
            <a:endParaRPr lang="en-GB" sz="1600" dirty="0"/>
          </a:p>
          <a:p>
            <a:pPr lvl="1"/>
            <a:endParaRPr lang="en-GB" sz="1600" dirty="0"/>
          </a:p>
          <a:p>
            <a:pPr marL="0" indent="0">
              <a:buNone/>
            </a:pPr>
            <a:endParaRPr lang="en-GB" sz="2000" i="1" dirty="0"/>
          </a:p>
        </p:txBody>
      </p:sp>
      <p:pic>
        <p:nvPicPr>
          <p:cNvPr id="5" name="Picture 4" descr="A diagram of a diagram&#10;&#10;AI-generated content may be incorrect.">
            <a:extLst>
              <a:ext uri="{FF2B5EF4-FFF2-40B4-BE49-F238E27FC236}">
                <a16:creationId xmlns:a16="http://schemas.microsoft.com/office/drawing/2014/main" id="{C8B253A8-7D1C-0AD6-CF9E-664DBB9F83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15621" y="2662170"/>
            <a:ext cx="5360758" cy="3514793"/>
          </a:xfrm>
          <a:prstGeom prst="rect">
            <a:avLst/>
          </a:prstGeom>
        </p:spPr>
      </p:pic>
    </p:spTree>
    <p:extLst>
      <p:ext uri="{BB962C8B-B14F-4D97-AF65-F5344CB8AC3E}">
        <p14:creationId xmlns:p14="http://schemas.microsoft.com/office/powerpoint/2010/main" val="40867671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C0A00-76CA-8786-AADB-DF968A2D8625}"/>
              </a:ext>
            </a:extLst>
          </p:cNvPr>
          <p:cNvSpPr>
            <a:spLocks noGrp="1"/>
          </p:cNvSpPr>
          <p:nvPr>
            <p:ph type="title"/>
          </p:nvPr>
        </p:nvSpPr>
        <p:spPr/>
        <p:txBody>
          <a:bodyPr/>
          <a:lstStyle/>
          <a:p>
            <a:r>
              <a:rPr lang="en-GB" dirty="0" err="1"/>
              <a:t>PyTorch</a:t>
            </a:r>
            <a:r>
              <a:rPr lang="en-GB" dirty="0"/>
              <a:t> Learning – Week 1 &amp; 2</a:t>
            </a:r>
          </a:p>
        </p:txBody>
      </p:sp>
      <p:sp>
        <p:nvSpPr>
          <p:cNvPr id="3" name="Content Placeholder 2">
            <a:extLst>
              <a:ext uri="{FF2B5EF4-FFF2-40B4-BE49-F238E27FC236}">
                <a16:creationId xmlns:a16="http://schemas.microsoft.com/office/drawing/2014/main" id="{C0E5F490-A43C-E176-84C0-09CC3CE91B8A}"/>
              </a:ext>
            </a:extLst>
          </p:cNvPr>
          <p:cNvSpPr>
            <a:spLocks noGrp="1"/>
          </p:cNvSpPr>
          <p:nvPr>
            <p:ph idx="1"/>
          </p:nvPr>
        </p:nvSpPr>
        <p:spPr/>
        <p:txBody>
          <a:bodyPr>
            <a:normAutofit/>
          </a:bodyPr>
          <a:lstStyle/>
          <a:p>
            <a:r>
              <a:rPr lang="en-GB" sz="2000" dirty="0"/>
              <a:t>Built several image classifiers using CNNs, via </a:t>
            </a:r>
            <a:r>
              <a:rPr lang="en-GB" sz="2000" dirty="0" err="1"/>
              <a:t>PyTorch</a:t>
            </a:r>
            <a:r>
              <a:rPr lang="en-GB" sz="2000" dirty="0"/>
              <a:t> tutorials.</a:t>
            </a:r>
          </a:p>
          <a:p>
            <a:r>
              <a:rPr lang="en-GB" sz="2000" dirty="0"/>
              <a:t>Built an image </a:t>
            </a:r>
            <a:r>
              <a:rPr lang="en-GB" sz="2000" dirty="0" err="1"/>
              <a:t>segmenter</a:t>
            </a:r>
            <a:r>
              <a:rPr lang="en-GB" sz="2000" dirty="0"/>
              <a:t>, via </a:t>
            </a:r>
            <a:r>
              <a:rPr lang="en-GB" sz="2000" dirty="0" err="1"/>
              <a:t>PyTorch</a:t>
            </a:r>
            <a:r>
              <a:rPr lang="en-GB" sz="2000" dirty="0"/>
              <a:t> tutorials, which used an RCNN. This segmented pedestrians from pictures. Worked very well, with minimal training.</a:t>
            </a:r>
          </a:p>
          <a:p>
            <a:r>
              <a:rPr lang="en-GB" sz="2000" dirty="0"/>
              <a:t>Explored a DCGAN, for generating fake faces, via </a:t>
            </a:r>
            <a:r>
              <a:rPr lang="en-GB" sz="2000" dirty="0" err="1"/>
              <a:t>PyTorch</a:t>
            </a:r>
            <a:r>
              <a:rPr lang="en-GB" sz="2000" dirty="0"/>
              <a:t> tutorials.</a:t>
            </a:r>
          </a:p>
          <a:p>
            <a:r>
              <a:rPr lang="en-GB" sz="2000" dirty="0"/>
              <a:t>Tried to implement the </a:t>
            </a:r>
            <a:r>
              <a:rPr lang="en-GB" sz="2000" dirty="0" err="1"/>
              <a:t>EoMT</a:t>
            </a:r>
            <a:r>
              <a:rPr lang="en-GB" sz="2000" dirty="0"/>
              <a:t> from the “Your </a:t>
            </a:r>
            <a:r>
              <a:rPr lang="en-GB" sz="2000" dirty="0" err="1"/>
              <a:t>ViT</a:t>
            </a:r>
            <a:r>
              <a:rPr lang="en-GB" sz="2000" dirty="0"/>
              <a:t> is Secretly an Image Segmentation Model” paper. Was very difficult and could not fully picture how a vision transformer worked. Abandoned this approach.</a:t>
            </a:r>
          </a:p>
          <a:p>
            <a:r>
              <a:rPr lang="en-GB" sz="2000" dirty="0"/>
              <a:t>Upon looking for FCNs in the </a:t>
            </a:r>
            <a:r>
              <a:rPr lang="en-GB" sz="2000" dirty="0" err="1"/>
              <a:t>PyTorch</a:t>
            </a:r>
            <a:r>
              <a:rPr lang="en-GB" sz="2000" dirty="0"/>
              <a:t> documentation, there are only FCN </a:t>
            </a:r>
            <a:r>
              <a:rPr lang="en-GB" sz="2000" dirty="0" err="1"/>
              <a:t>ResNets</a:t>
            </a:r>
            <a:r>
              <a:rPr lang="en-GB" sz="2000" dirty="0"/>
              <a:t> built in.</a:t>
            </a:r>
          </a:p>
          <a:p>
            <a:r>
              <a:rPr lang="en-GB" sz="2000" dirty="0"/>
              <a:t>Started writing an image </a:t>
            </a:r>
            <a:r>
              <a:rPr lang="en-GB" sz="2000" dirty="0" err="1"/>
              <a:t>segmenter</a:t>
            </a:r>
            <a:r>
              <a:rPr lang="en-GB" sz="2000" dirty="0"/>
              <a:t> using FCN </a:t>
            </a:r>
            <a:r>
              <a:rPr lang="en-GB" sz="2000" dirty="0" err="1"/>
              <a:t>ResNets</a:t>
            </a:r>
            <a:r>
              <a:rPr lang="en-GB" sz="2000" dirty="0"/>
              <a:t>, following the approximate structure of a </a:t>
            </a:r>
            <a:r>
              <a:rPr lang="en-GB" sz="2000" dirty="0" err="1"/>
              <a:t>PyTorch</a:t>
            </a:r>
            <a:r>
              <a:rPr lang="en-GB" sz="2000" dirty="0"/>
              <a:t> tutorial for a </a:t>
            </a:r>
            <a:r>
              <a:rPr lang="en-GB" sz="2000" dirty="0" err="1"/>
              <a:t>ResNet</a:t>
            </a:r>
            <a:r>
              <a:rPr lang="en-GB" sz="2000" dirty="0"/>
              <a:t> classification algorithm.</a:t>
            </a:r>
          </a:p>
          <a:p>
            <a:endParaRPr lang="en-GB" dirty="0"/>
          </a:p>
        </p:txBody>
      </p:sp>
    </p:spTree>
    <p:extLst>
      <p:ext uri="{BB962C8B-B14F-4D97-AF65-F5344CB8AC3E}">
        <p14:creationId xmlns:p14="http://schemas.microsoft.com/office/powerpoint/2010/main" val="39581159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E2FD9-72D8-52D7-0A35-5C1717720391}"/>
              </a:ext>
            </a:extLst>
          </p:cNvPr>
          <p:cNvSpPr>
            <a:spLocks noGrp="1"/>
          </p:cNvSpPr>
          <p:nvPr>
            <p:ph type="title"/>
          </p:nvPr>
        </p:nvSpPr>
        <p:spPr/>
        <p:txBody>
          <a:bodyPr/>
          <a:lstStyle/>
          <a:p>
            <a:r>
              <a:rPr lang="en-GB" dirty="0"/>
              <a:t>Basic Architecture Design – Weeks 2 and 3</a:t>
            </a:r>
          </a:p>
        </p:txBody>
      </p:sp>
      <p:sp>
        <p:nvSpPr>
          <p:cNvPr id="3" name="Content Placeholder 2">
            <a:extLst>
              <a:ext uri="{FF2B5EF4-FFF2-40B4-BE49-F238E27FC236}">
                <a16:creationId xmlns:a16="http://schemas.microsoft.com/office/drawing/2014/main" id="{92A0C3D6-3D55-C644-0A2B-E8EB5409756D}"/>
              </a:ext>
            </a:extLst>
          </p:cNvPr>
          <p:cNvSpPr>
            <a:spLocks noGrp="1"/>
          </p:cNvSpPr>
          <p:nvPr>
            <p:ph idx="1"/>
          </p:nvPr>
        </p:nvSpPr>
        <p:spPr/>
        <p:txBody>
          <a:bodyPr/>
          <a:lstStyle/>
          <a:p>
            <a:r>
              <a:rPr lang="en-GB" sz="2000" dirty="0"/>
              <a:t>Continued writing up the code and structure for the FCN </a:t>
            </a:r>
            <a:r>
              <a:rPr lang="en-GB" sz="2000" dirty="0" err="1"/>
              <a:t>ResNet</a:t>
            </a:r>
            <a:r>
              <a:rPr lang="en-GB" sz="2000" dirty="0"/>
              <a:t> image </a:t>
            </a:r>
            <a:r>
              <a:rPr lang="en-GB" sz="2000" dirty="0" err="1"/>
              <a:t>segmenter</a:t>
            </a:r>
            <a:r>
              <a:rPr lang="en-GB" sz="2000" dirty="0"/>
              <a:t>.</a:t>
            </a:r>
          </a:p>
          <a:p>
            <a:r>
              <a:rPr lang="en-GB" sz="2000" dirty="0"/>
              <a:t>Regularisation is done via an </a:t>
            </a:r>
            <a:r>
              <a:rPr lang="en-GB" sz="2000" dirty="0" err="1"/>
              <a:t>AdamW</a:t>
            </a:r>
            <a:r>
              <a:rPr lang="en-GB" sz="2000" dirty="0"/>
              <a:t> optimiser with weight decay, and patience-based early stopping.</a:t>
            </a:r>
          </a:p>
          <a:p>
            <a:r>
              <a:rPr lang="en-GB" sz="2000" dirty="0"/>
              <a:t>A </a:t>
            </a:r>
            <a:r>
              <a:rPr lang="en-GB" sz="2000" dirty="0" err="1"/>
              <a:t>ReduceLROnPlateau</a:t>
            </a:r>
            <a:r>
              <a:rPr lang="en-GB" sz="2000" dirty="0"/>
              <a:t> learning rate scheduler is used for better generalisation.</a:t>
            </a:r>
          </a:p>
          <a:p>
            <a:r>
              <a:rPr lang="en-GB" sz="2000" dirty="0"/>
              <a:t>In parallel, started processing some of the data given to me by Alex, extracting magnitude and mask data.</a:t>
            </a:r>
          </a:p>
          <a:p>
            <a:r>
              <a:rPr lang="en-GB" sz="2000" dirty="0"/>
              <a:t>This required me to get to grips with how to use </a:t>
            </a:r>
            <a:r>
              <a:rPr lang="en-GB" sz="2000" dirty="0" err="1"/>
              <a:t>Paraview</a:t>
            </a:r>
            <a:r>
              <a:rPr lang="en-GB" sz="2000" dirty="0"/>
              <a:t>, which my laptop did not handle very well.</a:t>
            </a:r>
          </a:p>
          <a:p>
            <a:endParaRPr lang="en-GB" dirty="0"/>
          </a:p>
        </p:txBody>
      </p:sp>
    </p:spTree>
    <p:extLst>
      <p:ext uri="{BB962C8B-B14F-4D97-AF65-F5344CB8AC3E}">
        <p14:creationId xmlns:p14="http://schemas.microsoft.com/office/powerpoint/2010/main" val="1042374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6A549-D813-2CE6-8B9D-A35EF10B88D2}"/>
              </a:ext>
            </a:extLst>
          </p:cNvPr>
          <p:cNvSpPr>
            <a:spLocks noGrp="1"/>
          </p:cNvSpPr>
          <p:nvPr>
            <p:ph type="title"/>
          </p:nvPr>
        </p:nvSpPr>
        <p:spPr/>
        <p:txBody>
          <a:bodyPr/>
          <a:lstStyle/>
          <a:p>
            <a:r>
              <a:rPr lang="en-GB" dirty="0"/>
              <a:t>Finding Ways to Generate Data – Week 4</a:t>
            </a:r>
          </a:p>
        </p:txBody>
      </p:sp>
      <p:sp>
        <p:nvSpPr>
          <p:cNvPr id="3" name="Content Placeholder 2">
            <a:extLst>
              <a:ext uri="{FF2B5EF4-FFF2-40B4-BE49-F238E27FC236}">
                <a16:creationId xmlns:a16="http://schemas.microsoft.com/office/drawing/2014/main" id="{97B7B046-EB71-74C0-8A9C-4EF5F8E4EA25}"/>
              </a:ext>
            </a:extLst>
          </p:cNvPr>
          <p:cNvSpPr>
            <a:spLocks noGrp="1"/>
          </p:cNvSpPr>
          <p:nvPr>
            <p:ph idx="1"/>
          </p:nvPr>
        </p:nvSpPr>
        <p:spPr/>
        <p:txBody>
          <a:bodyPr>
            <a:normAutofit/>
          </a:bodyPr>
          <a:lstStyle/>
          <a:p>
            <a:r>
              <a:rPr lang="en-GB" sz="2000" dirty="0"/>
              <a:t>Initially misinterpreted signed distance fields as sine distance fields.</a:t>
            </a:r>
          </a:p>
          <a:p>
            <a:r>
              <a:rPr lang="en-GB" sz="2000" dirty="0"/>
              <a:t>Wrote some macros and filters for </a:t>
            </a:r>
            <a:r>
              <a:rPr lang="en-GB" sz="2000" dirty="0" err="1"/>
              <a:t>Paraview</a:t>
            </a:r>
            <a:r>
              <a:rPr lang="en-GB" sz="2000" dirty="0"/>
              <a:t>, to apply a sinusoidal warp across the data, generating wavy structures.</a:t>
            </a:r>
          </a:p>
          <a:p>
            <a:r>
              <a:rPr lang="en-GB" sz="2000" dirty="0"/>
              <a:t>Some generated data was also corrupted, indicating fragile code.</a:t>
            </a:r>
          </a:p>
          <a:p>
            <a:r>
              <a:rPr lang="en-GB" sz="2000" dirty="0"/>
              <a:t>Never found the reason for this as this method was abandoned.</a:t>
            </a:r>
          </a:p>
          <a:p>
            <a:r>
              <a:rPr lang="en-GB" sz="2000" dirty="0"/>
              <a:t>Explored </a:t>
            </a:r>
            <a:r>
              <a:rPr lang="en-GB" sz="2000" dirty="0" err="1"/>
              <a:t>runpod</a:t>
            </a:r>
            <a:r>
              <a:rPr lang="en-GB" sz="2000" dirty="0"/>
              <a:t> on Alex’s suggestion.</a:t>
            </a:r>
          </a:p>
          <a:p>
            <a:r>
              <a:rPr lang="en-GB" sz="2000" dirty="0"/>
              <a:t>Using the non-corrupted augmented data, was able to achieve the following results.</a:t>
            </a:r>
          </a:p>
          <a:p>
            <a:endParaRPr lang="en-GB" sz="2000" dirty="0"/>
          </a:p>
        </p:txBody>
      </p:sp>
      <p:pic>
        <p:nvPicPr>
          <p:cNvPr id="5" name="Picture 4" descr="A close-up of different colors&#10;&#10;AI-generated content may be incorrect.">
            <a:extLst>
              <a:ext uri="{FF2B5EF4-FFF2-40B4-BE49-F238E27FC236}">
                <a16:creationId xmlns:a16="http://schemas.microsoft.com/office/drawing/2014/main" id="{B04B1D41-6653-523A-0F80-09DF3CD39332}"/>
              </a:ext>
            </a:extLst>
          </p:cNvPr>
          <p:cNvPicPr>
            <a:picLocks noChangeAspect="1"/>
          </p:cNvPicPr>
          <p:nvPr/>
        </p:nvPicPr>
        <p:blipFill>
          <a:blip r:embed="rId2">
            <a:extLst>
              <a:ext uri="{28A0092B-C50C-407E-A947-70E740481C1C}">
                <a14:useLocalDpi xmlns:a14="http://schemas.microsoft.com/office/drawing/2010/main" val="0"/>
              </a:ext>
            </a:extLst>
          </a:blip>
          <a:srcRect l="17320" t="9138" r="14017" b="9386"/>
          <a:stretch>
            <a:fillRect/>
          </a:stretch>
        </p:blipFill>
        <p:spPr>
          <a:xfrm>
            <a:off x="4605131" y="4369991"/>
            <a:ext cx="2981738" cy="2122884"/>
          </a:xfrm>
          <a:prstGeom prst="rect">
            <a:avLst/>
          </a:prstGeom>
        </p:spPr>
      </p:pic>
    </p:spTree>
    <p:extLst>
      <p:ext uri="{BB962C8B-B14F-4D97-AF65-F5344CB8AC3E}">
        <p14:creationId xmlns:p14="http://schemas.microsoft.com/office/powerpoint/2010/main" val="1320452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71457-68B8-8C5B-038C-C71C9D6F8340}"/>
              </a:ext>
            </a:extLst>
          </p:cNvPr>
          <p:cNvSpPr>
            <a:spLocks noGrp="1"/>
          </p:cNvSpPr>
          <p:nvPr>
            <p:ph type="title"/>
          </p:nvPr>
        </p:nvSpPr>
        <p:spPr/>
        <p:txBody>
          <a:bodyPr/>
          <a:lstStyle/>
          <a:p>
            <a:r>
              <a:rPr lang="en-GB" dirty="0"/>
              <a:t>Finding Ways to Generate Data – Week 5</a:t>
            </a:r>
          </a:p>
        </p:txBody>
      </p:sp>
      <p:sp>
        <p:nvSpPr>
          <p:cNvPr id="3" name="Content Placeholder 2">
            <a:extLst>
              <a:ext uri="{FF2B5EF4-FFF2-40B4-BE49-F238E27FC236}">
                <a16:creationId xmlns:a16="http://schemas.microsoft.com/office/drawing/2014/main" id="{63F673BC-6371-E67E-C724-D8BD6C653EC3}"/>
              </a:ext>
            </a:extLst>
          </p:cNvPr>
          <p:cNvSpPr>
            <a:spLocks noGrp="1"/>
          </p:cNvSpPr>
          <p:nvPr>
            <p:ph idx="1"/>
          </p:nvPr>
        </p:nvSpPr>
        <p:spPr/>
        <p:txBody>
          <a:bodyPr>
            <a:normAutofit/>
          </a:bodyPr>
          <a:lstStyle/>
          <a:p>
            <a:r>
              <a:rPr lang="en-GB" sz="2000" dirty="0"/>
              <a:t>Under the clarifications made by Alex in the meeting at the end of Week 4, I set out to find other ways, this time using a signed distance field (SDF).</a:t>
            </a:r>
          </a:p>
          <a:p>
            <a:r>
              <a:rPr lang="en-GB" sz="2000" dirty="0"/>
              <a:t>Spent the week trying to read Alex’s 3D paper.</a:t>
            </a:r>
          </a:p>
          <a:p>
            <a:r>
              <a:rPr lang="en-GB" sz="2000" dirty="0"/>
              <a:t>Got sidetracked and dived into Measure Theory.</a:t>
            </a:r>
          </a:p>
          <a:p>
            <a:r>
              <a:rPr lang="en-GB" sz="2000" dirty="0"/>
              <a:t>Read about weak formulations and FEM.</a:t>
            </a:r>
          </a:p>
          <a:p>
            <a:r>
              <a:rPr lang="en-GB" sz="2000" dirty="0"/>
              <a:t>Looked into using </a:t>
            </a:r>
            <a:r>
              <a:rPr lang="en-GB" sz="2000" dirty="0" err="1"/>
              <a:t>FEniCS</a:t>
            </a:r>
            <a:r>
              <a:rPr lang="en-GB" sz="2000" dirty="0"/>
              <a:t> to solve the </a:t>
            </a:r>
            <a:r>
              <a:rPr lang="en-GB" sz="2000" dirty="0" err="1"/>
              <a:t>vEikonal</a:t>
            </a:r>
            <a:r>
              <a:rPr lang="en-GB" sz="2000" dirty="0"/>
              <a:t> equation for arbitrary geometries.</a:t>
            </a:r>
          </a:p>
          <a:p>
            <a:r>
              <a:rPr lang="en-GB" sz="2000" dirty="0"/>
              <a:t>Matthew gave me a textbook to look into about level-set methods.</a:t>
            </a:r>
          </a:p>
        </p:txBody>
      </p:sp>
    </p:spTree>
    <p:extLst>
      <p:ext uri="{BB962C8B-B14F-4D97-AF65-F5344CB8AC3E}">
        <p14:creationId xmlns:p14="http://schemas.microsoft.com/office/powerpoint/2010/main" val="23927315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4B9D1-C341-E121-A734-0ED2A62CBC01}"/>
              </a:ext>
            </a:extLst>
          </p:cNvPr>
          <p:cNvSpPr>
            <a:spLocks noGrp="1"/>
          </p:cNvSpPr>
          <p:nvPr>
            <p:ph type="title"/>
          </p:nvPr>
        </p:nvSpPr>
        <p:spPr/>
        <p:txBody>
          <a:bodyPr/>
          <a:lstStyle/>
          <a:p>
            <a:r>
              <a:rPr lang="en-GB" dirty="0"/>
              <a:t>Generating Synthetic Data – Week 6</a:t>
            </a:r>
          </a:p>
        </p:txBody>
      </p:sp>
      <p:sp>
        <p:nvSpPr>
          <p:cNvPr id="3" name="Content Placeholder 2">
            <a:extLst>
              <a:ext uri="{FF2B5EF4-FFF2-40B4-BE49-F238E27FC236}">
                <a16:creationId xmlns:a16="http://schemas.microsoft.com/office/drawing/2014/main" id="{CB3CF604-815B-D46F-2B94-04FD3E34B0ED}"/>
              </a:ext>
            </a:extLst>
          </p:cNvPr>
          <p:cNvSpPr>
            <a:spLocks noGrp="1"/>
          </p:cNvSpPr>
          <p:nvPr>
            <p:ph idx="1"/>
          </p:nvPr>
        </p:nvSpPr>
        <p:spPr/>
        <p:txBody>
          <a:bodyPr>
            <a:normAutofit fontScale="92500" lnSpcReduction="10000"/>
          </a:bodyPr>
          <a:lstStyle/>
          <a:p>
            <a:r>
              <a:rPr lang="en-GB" sz="2000" dirty="0"/>
              <a:t>Applying the level-set iterative method, began working towards a data generator.</a:t>
            </a:r>
          </a:p>
          <a:p>
            <a:r>
              <a:rPr lang="en-GB" sz="2000" dirty="0"/>
              <a:t>This begins with taking an analytical seed SDFs. In my case, I chose tube and circle shapes, to represent longitudinal and transverse cuts of generic cylindrical vessels.</a:t>
            </a:r>
          </a:p>
          <a:p>
            <a:r>
              <a:rPr lang="en-GB" sz="2000" dirty="0"/>
              <a:t>A random speed field is generated, using a combination of sinusoidal and affine modulations, and random coherent functions sampled from an untrained Gaussian Process (GP).</a:t>
            </a:r>
          </a:p>
          <a:p>
            <a:r>
              <a:rPr lang="en-GB" sz="2000" dirty="0"/>
              <a:t>Iterate the seed SDF with the level-set iterative method, applying the random speed field. This warps the geometry arbitrarily.</a:t>
            </a:r>
          </a:p>
          <a:p>
            <a:r>
              <a:rPr lang="en-GB" sz="2000" dirty="0"/>
              <a:t>The iterative approach can be sped up by using an analytical observation that the SDF gradient magnitude is always 1. Since the number of iterations are low, this is feasible, without the corrections from upwind derivatives.</a:t>
            </a:r>
          </a:p>
          <a:p>
            <a:r>
              <a:rPr lang="en-GB" sz="2000" dirty="0"/>
              <a:t>A </a:t>
            </a:r>
            <a:r>
              <a:rPr lang="en-GB" sz="2000" dirty="0" err="1"/>
              <a:t>np.where</a:t>
            </a:r>
            <a:r>
              <a:rPr lang="en-GB" sz="2000" dirty="0"/>
              <a:t>() operation is then applied to the SDF to generate the synthetic mask.</a:t>
            </a:r>
          </a:p>
          <a:p>
            <a:r>
              <a:rPr lang="en-GB" sz="2000" dirty="0"/>
              <a:t>A soft Heaviside activation is applied to the SDF, with some masked noise, consisting of the complement of the synthetic mask multiplied with the sum of Gaussian white noise and random coherent noise sampled from an untrained GP.</a:t>
            </a:r>
          </a:p>
          <a:p>
            <a:endParaRPr lang="en-GB" sz="2000" dirty="0"/>
          </a:p>
        </p:txBody>
      </p:sp>
    </p:spTree>
    <p:extLst>
      <p:ext uri="{BB962C8B-B14F-4D97-AF65-F5344CB8AC3E}">
        <p14:creationId xmlns:p14="http://schemas.microsoft.com/office/powerpoint/2010/main" val="29354612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22EF5-28FB-95FD-982F-65388E0B42FB}"/>
              </a:ext>
            </a:extLst>
          </p:cNvPr>
          <p:cNvSpPr>
            <a:spLocks noGrp="1"/>
          </p:cNvSpPr>
          <p:nvPr>
            <p:ph type="title"/>
          </p:nvPr>
        </p:nvSpPr>
        <p:spPr/>
        <p:txBody>
          <a:bodyPr/>
          <a:lstStyle/>
          <a:p>
            <a:r>
              <a:rPr lang="en-GB" dirty="0"/>
              <a:t>Generating Synthetic Data – Week 6</a:t>
            </a:r>
          </a:p>
        </p:txBody>
      </p:sp>
      <p:pic>
        <p:nvPicPr>
          <p:cNvPr id="5" name="Content Placeholder 4" descr="A group of images of different colors&#10;&#10;AI-generated content may be incorrect.">
            <a:extLst>
              <a:ext uri="{FF2B5EF4-FFF2-40B4-BE49-F238E27FC236}">
                <a16:creationId xmlns:a16="http://schemas.microsoft.com/office/drawing/2014/main" id="{3C5A349B-3F1E-4889-67BE-4746E95FB5F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12057" y="1690688"/>
            <a:ext cx="6772920" cy="4063752"/>
          </a:xfrm>
        </p:spPr>
      </p:pic>
      <p:pic>
        <p:nvPicPr>
          <p:cNvPr id="7" name="Picture 6" descr="A comparison of a color chart&#10;&#10;AI-generated content may be incorrect.">
            <a:extLst>
              <a:ext uri="{FF2B5EF4-FFF2-40B4-BE49-F238E27FC236}">
                <a16:creationId xmlns:a16="http://schemas.microsoft.com/office/drawing/2014/main" id="{3C12841B-376D-27CE-C70F-157C098CF4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84977" y="2915683"/>
            <a:ext cx="4061216" cy="1613761"/>
          </a:xfrm>
          <a:prstGeom prst="rect">
            <a:avLst/>
          </a:prstGeom>
        </p:spPr>
      </p:pic>
    </p:spTree>
    <p:extLst>
      <p:ext uri="{BB962C8B-B14F-4D97-AF65-F5344CB8AC3E}">
        <p14:creationId xmlns:p14="http://schemas.microsoft.com/office/powerpoint/2010/main" val="40775512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154</TotalTime>
  <Words>1245</Words>
  <Application>Microsoft Office PowerPoint</Application>
  <PresentationFormat>Widescreen</PresentationFormat>
  <Paragraphs>80</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Aptos</vt:lpstr>
      <vt:lpstr>Aptos Display</vt:lpstr>
      <vt:lpstr>Arial</vt:lpstr>
      <vt:lpstr>Office Theme</vt:lpstr>
      <vt:lpstr>Project in Review</vt:lpstr>
      <vt:lpstr>Literature Review – Week 1</vt:lpstr>
      <vt:lpstr>Literature Review – Week 1</vt:lpstr>
      <vt:lpstr>PyTorch Learning – Week 1 &amp; 2</vt:lpstr>
      <vt:lpstr>Basic Architecture Design – Weeks 2 and 3</vt:lpstr>
      <vt:lpstr>Finding Ways to Generate Data – Week 4</vt:lpstr>
      <vt:lpstr>Finding Ways to Generate Data – Week 5</vt:lpstr>
      <vt:lpstr>Generating Synthetic Data – Week 6</vt:lpstr>
      <vt:lpstr>Generating Synthetic Data – Week 6</vt:lpstr>
      <vt:lpstr>Generating Synthetic Data – Week 6</vt:lpstr>
      <vt:lpstr>Model Selection – Weeks 7 and 8</vt:lpstr>
      <vt:lpstr>Model Selection – Weeks 7 and 8</vt:lpstr>
      <vt:lpstr>Loss Selection – Week 8</vt:lpstr>
      <vt:lpstr>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Coy Zhu</dc:creator>
  <cp:lastModifiedBy>Coy Zhu</cp:lastModifiedBy>
  <cp:revision>2</cp:revision>
  <dcterms:created xsi:type="dcterms:W3CDTF">2025-08-28T14:42:01Z</dcterms:created>
  <dcterms:modified xsi:type="dcterms:W3CDTF">2025-08-28T17:16:35Z</dcterms:modified>
</cp:coreProperties>
</file>

<file path=docProps/thumbnail.jpeg>
</file>